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0" r:id="rId3"/>
    <p:sldId id="258" r:id="rId4"/>
    <p:sldId id="259" r:id="rId5"/>
    <p:sldId id="261" r:id="rId6"/>
    <p:sldId id="256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100" d="100"/>
          <a:sy n="100" d="100"/>
        </p:scale>
        <p:origin x="348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png>
</file>

<file path=ppt/media/image5.png>
</file>

<file path=ppt/media/image6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022D4C-9C60-EDA0-F46E-7A6C019E17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24B3219-7B7E-E131-8206-601C368845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5A1E8F-9D2A-2F7C-44E6-21B411694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2F261-A13A-463D-AA09-9F3FCEDDD277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71525B-9BE6-E166-4613-306529C77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A9EA4D-490E-8709-26B5-D8E3E0192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63D49-30A5-476E-9D27-69F772436F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500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4DF867-123F-C91E-0BC2-CCE8CB69A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5CF7C8C-7CC4-32C9-5F32-2996DE69DD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77A68A-FA24-A999-9ED5-BF71B5474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2F261-A13A-463D-AA09-9F3FCEDDD277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BA3BB1-8BA5-3BEF-8E08-5CF3DEB8D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39EF87-FE89-2921-EF9F-287530485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63D49-30A5-476E-9D27-69F772436F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4974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F0EF0C9-5C7B-BE47-7C84-7D37F09BB6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9E37CE9-6E9A-39CC-6142-2E829B9C7D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614BA3-E98A-2ADA-A609-ADBB2A150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2F261-A13A-463D-AA09-9F3FCEDDD277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7A2BC5-8A99-C438-004B-7951B16AC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380315-383C-4C44-3FDD-DF0915110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63D49-30A5-476E-9D27-69F772436F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602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AF3428-E453-5DC6-2B5E-6B5C4C868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574091-6992-B401-1807-B6ADA6096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73487D-67ED-43CF-BE27-B1314C7FE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2F261-A13A-463D-AA09-9F3FCEDDD277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7BB691-A5B1-5637-68DA-3429604B7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E9AAD2-ABAB-B182-3BEB-11E2E6194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63D49-30A5-476E-9D27-69F772436F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195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7418FB-2FB2-1168-075E-2D235A07A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DC04AE-77DC-2C6A-4226-DF3A3996B3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A1AC6D-68DD-BBEE-1A45-8310DCAB4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2F261-A13A-463D-AA09-9F3FCEDDD277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BE838A-A3AB-C6B0-82F4-8031C655C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79EF35-ADA9-F587-EE42-54AE9696A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63D49-30A5-476E-9D27-69F772436F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3293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439E0D-2771-8D3B-E1F7-33671EF23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7460C8-F1A2-A548-9232-1465C9BC36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0D447E8-9103-794F-DDB1-D3F1BB7860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97338E8-540C-F9CD-3F9A-F4D038008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2F261-A13A-463D-AA09-9F3FCEDDD277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210320-F885-2358-9D95-B44797AA5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CF52266-E431-1487-E730-9BFB64508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63D49-30A5-476E-9D27-69F772436F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6200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419287-14C0-19A6-0240-931D72668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9890663-E93D-2D0A-C8DF-D67399616C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E8A1E3-8D37-04AA-3256-65A5874831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5F2FCD4-87F4-3FD3-9B9B-B6B2770E4D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2CD2681-9253-4C86-D328-41311D45A9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0DC1126-A98F-99C9-43C4-DE3F80638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2F261-A13A-463D-AA09-9F3FCEDDD277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579381C-1338-4266-3CD2-1A5CCE0F1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4277C3F-6A36-C3E7-671F-0823A302A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63D49-30A5-476E-9D27-69F772436F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6889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A1E8BD-5A04-3E3D-D6B9-B689CDA92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C5261EB-9AB1-8A08-2FDA-1B0446B49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2F261-A13A-463D-AA09-9F3FCEDDD277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541FAF9-D0D4-C411-B8C5-468520A1D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8DC69B6-9849-6FED-30D4-0C8FF26A0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63D49-30A5-476E-9D27-69F772436F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1122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EC8216E-637F-D460-4D1A-AD46090BF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2F261-A13A-463D-AA09-9F3FCEDDD277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B9D25A0-53FE-62AB-2950-51DE19499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7E84F69-FCAD-4C3B-1B0A-A2F46509E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63D49-30A5-476E-9D27-69F772436F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344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DC6383-1616-45B4-8CC7-A88B3DDFA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3D2E2C-8BE1-FF93-F75C-38B456006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D183F42-7D08-BE24-CC25-913B831579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AA03D5-0908-B115-9A1A-0E4859989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2F261-A13A-463D-AA09-9F3FCEDDD277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20DA38-2DFD-BAFB-41C8-1C2025803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ABB54D-0248-4E59-D4B1-E1FCDF00A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63D49-30A5-476E-9D27-69F772436F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2108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E5553E-C05B-4B0C-163B-B47C88220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C4D100D-5325-26C2-BBA9-BD98699198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4954F16-B884-9AD9-38F4-90DC061F1C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6E7E4D-2109-86FE-594A-D7E9C145F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2F261-A13A-463D-AA09-9F3FCEDDD277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280A5CC-9A02-3376-03D9-705E9C21A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8CAC5F-DD13-5763-36D0-6A648F2E4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63D49-30A5-476E-9D27-69F772436F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7574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82F399D-FDF6-76B0-153F-E81C7788D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BF33C2-E9A4-9E47-7794-9E80AA9BDB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C96558-773E-A8F7-C2FD-91D7846E39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2F261-A13A-463D-AA09-9F3FCEDDD277}" type="datetimeFigureOut">
              <a:rPr lang="ko-KR" altLang="en-US" smtClean="0"/>
              <a:t>2022-12-15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55D367-6861-041A-2B05-512660735F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896AD8-23BF-A7AD-699B-FB20F96FA7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163D49-30A5-476E-9D27-69F772436F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2702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001B1AC-E05F-D33D-587B-BB16BEC71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278" y="1778206"/>
            <a:ext cx="2844444" cy="3301587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897AABE-CA45-CC4B-1A83-8497868977DE}"/>
              </a:ext>
            </a:extLst>
          </p:cNvPr>
          <p:cNvSpPr/>
          <p:nvPr/>
        </p:nvSpPr>
        <p:spPr>
          <a:xfrm>
            <a:off x="698500" y="1582527"/>
            <a:ext cx="6765569" cy="3497266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목표</a:t>
            </a:r>
            <a:r>
              <a:rPr lang="en-US" altLang="ko-KR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: </a:t>
            </a:r>
            <a:r>
              <a:rPr lang="ko-KR" altLang="en-US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패들로 조작하는 </a:t>
            </a:r>
            <a:r>
              <a:rPr lang="ko-KR" altLang="en-US" b="1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인베이더</a:t>
            </a:r>
            <a:r>
              <a:rPr lang="ko-KR" altLang="en-US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 형식의 비디오 게임</a:t>
            </a:r>
            <a:endParaRPr lang="en-US" altLang="ko-KR" b="1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r"/>
            <a:endParaRPr lang="en-US" altLang="ko-KR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r"/>
            <a:r>
              <a:rPr lang="ko-KR" altLang="en-US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화면 아래의 기체를 좌우로 움직이며 위에서 내려오는 적을 공격하여 파괴하는 방식</a:t>
            </a:r>
            <a:endParaRPr lang="en-US" altLang="ko-KR" sz="14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r"/>
            <a:r>
              <a:rPr lang="ko-KR" altLang="en-US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게임 화면 </a:t>
            </a:r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256*224</a:t>
            </a:r>
            <a:r>
              <a:rPr lang="ko-KR" altLang="en-US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을 </a:t>
            </a:r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2</a:t>
            </a:r>
            <a:r>
              <a:rPr lang="ko-KR" altLang="en-US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배 </a:t>
            </a:r>
            <a:r>
              <a:rPr lang="ko-KR" altLang="en-US" sz="14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업스케일링</a:t>
            </a:r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</a:t>
            </a:r>
            <a:r>
              <a:rPr lang="ko-KR" altLang="en-US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후 </a:t>
            </a:r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HDMI</a:t>
            </a:r>
            <a:r>
              <a:rPr lang="ko-KR" altLang="en-US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로 출력</a:t>
            </a:r>
            <a:endParaRPr lang="en-US" altLang="ko-KR" sz="14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r"/>
            <a:r>
              <a:rPr lang="ko-KR" altLang="en-US" sz="14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로터리인코더로</a:t>
            </a:r>
            <a:r>
              <a:rPr lang="ko-KR" altLang="en-US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조작</a:t>
            </a:r>
            <a:endParaRPr lang="en-US" altLang="ko-KR" sz="14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r"/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2</a:t>
            </a:r>
            <a:r>
              <a:rPr lang="ko-KR" altLang="en-US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개의 배경 레이어와 </a:t>
            </a:r>
            <a:r>
              <a:rPr lang="ko-KR" altLang="en-US" sz="14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스프라이트</a:t>
            </a:r>
            <a:r>
              <a:rPr lang="ko-KR" altLang="en-US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확대</a:t>
            </a:r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/</a:t>
            </a:r>
            <a:r>
              <a:rPr lang="ko-KR" altLang="en-US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축소 기능을 지원</a:t>
            </a:r>
            <a:endParaRPr lang="en-US" altLang="ko-KR" sz="14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r"/>
            <a:r>
              <a:rPr lang="ko-KR" altLang="en-US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시간 부족으로 인해 소리는 구현하기 어려움</a:t>
            </a:r>
            <a:endParaRPr lang="en-US" altLang="ko-KR" sz="14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r"/>
            <a:endParaRPr lang="ko-KR" altLang="en-US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014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124362E-F08F-6571-51DF-2D50BC45A393}"/>
              </a:ext>
            </a:extLst>
          </p:cNvPr>
          <p:cNvSpPr/>
          <p:nvPr/>
        </p:nvSpPr>
        <p:spPr>
          <a:xfrm>
            <a:off x="1797051" y="482600"/>
            <a:ext cx="8769349" cy="457835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b="1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올드한</a:t>
            </a:r>
            <a:r>
              <a:rPr lang="ko-KR" altLang="en-US" sz="2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 하드웨어</a:t>
            </a:r>
            <a:endParaRPr lang="en-US" altLang="ko-KR" sz="2400" b="1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endParaRPr lang="en-US" altLang="ko-KR" sz="20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en-US" altLang="ko-KR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2005</a:t>
            </a:r>
            <a:r>
              <a:rPr lang="ko-KR" altLang="en-US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년 이전에 노래방 기기에나 쓰이다 사장된 방식</a:t>
            </a:r>
            <a:endParaRPr lang="en-US" altLang="ko-KR" b="1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r>
              <a:rPr lang="en-US" altLang="ko-KR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 </a:t>
            </a:r>
            <a:r>
              <a:rPr lang="ko-KR" altLang="en-US" sz="16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타일맵</a:t>
            </a:r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배경</a:t>
            </a:r>
            <a:r>
              <a:rPr lang="en-US" altLang="ko-KR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+</a:t>
            </a:r>
            <a:r>
              <a:rPr lang="ko-KR" altLang="en-US" sz="16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스프라이트</a:t>
            </a:r>
            <a:endParaRPr lang="en-US" altLang="ko-KR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endParaRPr lang="en-US" altLang="ko-KR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ko-KR" altLang="en-US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요새는 </a:t>
            </a:r>
            <a:r>
              <a:rPr lang="ko-KR" altLang="en-US" b="1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블리터</a:t>
            </a:r>
            <a:r>
              <a:rPr lang="ko-KR" altLang="en-US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 사용</a:t>
            </a:r>
            <a:endParaRPr lang="en-US" altLang="ko-KR" b="1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en-US" altLang="ko-KR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 </a:t>
            </a:r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고사양의 </a:t>
            </a:r>
            <a:r>
              <a:rPr lang="en-US" altLang="ko-KR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CPU</a:t>
            </a:r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에 </a:t>
            </a:r>
            <a:r>
              <a:rPr lang="ko-KR" altLang="en-US" sz="16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힘업어</a:t>
            </a:r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대부분의 그래픽 처리를 </a:t>
            </a:r>
            <a:r>
              <a:rPr lang="en-US" altLang="ko-KR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CPU</a:t>
            </a:r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가 함</a:t>
            </a:r>
            <a:endParaRPr lang="en-US" altLang="ko-KR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r>
              <a:rPr lang="en-US" altLang="ko-KR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 </a:t>
            </a:r>
            <a:r>
              <a:rPr lang="ko-KR" altLang="en-US" sz="16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블리터가</a:t>
            </a:r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</a:t>
            </a:r>
            <a:r>
              <a:rPr lang="en-US" altLang="ko-KR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CPU</a:t>
            </a:r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의 지시에 따라 </a:t>
            </a:r>
            <a:r>
              <a:rPr lang="en-US" altLang="ko-KR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DMA</a:t>
            </a:r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로 </a:t>
            </a:r>
            <a:r>
              <a:rPr lang="ko-KR" altLang="en-US" sz="16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후처리된</a:t>
            </a:r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그래픽을 복사해서 </a:t>
            </a:r>
            <a:r>
              <a:rPr lang="ko-KR" altLang="en-US" sz="16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프레임버퍼에</a:t>
            </a:r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그림</a:t>
            </a:r>
            <a:endParaRPr lang="en-US" altLang="ko-KR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r>
              <a:rPr lang="en-US" altLang="ko-KR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 </a:t>
            </a:r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복잡하지 않은 경우 </a:t>
            </a:r>
            <a:r>
              <a:rPr lang="en-US" altLang="ko-KR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CPU</a:t>
            </a:r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가 직접 </a:t>
            </a:r>
            <a:r>
              <a:rPr lang="ko-KR" altLang="en-US" sz="16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프레임버퍼를</a:t>
            </a:r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조작</a:t>
            </a:r>
            <a:endParaRPr lang="en-US" altLang="ko-KR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endParaRPr lang="en-US" altLang="ko-KR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ko-KR" altLang="en-US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그래도 맨날 만져서 다른 방식보다 익숙하고 해상도가 낮아 구현이 복잡하지 않음</a:t>
            </a:r>
            <a:endParaRPr lang="en-US" altLang="ko-KR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endParaRPr lang="en-US" altLang="ko-KR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endParaRPr lang="en-US" altLang="ko-KR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endParaRPr lang="en-US" altLang="ko-KR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endParaRPr lang="en-US" altLang="ko-KR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7BB2996-9EA6-3B77-B6BF-40D41B01C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0551" y="4314825"/>
            <a:ext cx="2463800" cy="1847850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B76A79BD-2046-F871-5DD3-244D3E693641}"/>
              </a:ext>
            </a:extLst>
          </p:cNvPr>
          <p:cNvSpPr/>
          <p:nvPr/>
        </p:nvSpPr>
        <p:spPr>
          <a:xfrm>
            <a:off x="5441950" y="4572000"/>
            <a:ext cx="1257300" cy="4191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F5DB8BD-E195-7B30-643D-91B3CCC5C0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4459" y="4232275"/>
            <a:ext cx="2427705" cy="184785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EBD47178-384B-F63B-FA5B-534A97065880}"/>
              </a:ext>
            </a:extLst>
          </p:cNvPr>
          <p:cNvSpPr/>
          <p:nvPr/>
        </p:nvSpPr>
        <p:spPr>
          <a:xfrm>
            <a:off x="3875241" y="4967288"/>
            <a:ext cx="4210050" cy="1112837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기판 범용 회로 구현</a:t>
            </a:r>
            <a:endParaRPr lang="en-US" altLang="ko-KR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ctr"/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질산으로 </a:t>
            </a:r>
            <a:r>
              <a:rPr lang="ko-KR" altLang="en-US" sz="16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커스텀칩</a:t>
            </a:r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뚜껑 따서 분석</a:t>
            </a:r>
            <a:endParaRPr lang="en-US" altLang="ko-KR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ctr"/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아날로그 회로를 모두 디지털화</a:t>
            </a:r>
            <a:endParaRPr lang="en-US" altLang="ko-KR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ctr"/>
            <a:r>
              <a:rPr lang="en-US" altLang="ko-KR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CPU/DSP</a:t>
            </a:r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제작</a:t>
            </a:r>
            <a:endParaRPr lang="en-US" altLang="ko-KR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4031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E9B1FFC-4294-B676-3F0F-4DB85E223E9A}"/>
              </a:ext>
            </a:extLst>
          </p:cNvPr>
          <p:cNvSpPr/>
          <p:nvPr/>
        </p:nvSpPr>
        <p:spPr>
          <a:xfrm>
            <a:off x="1257301" y="412749"/>
            <a:ext cx="4838699" cy="235585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하드웨어 구현</a:t>
            </a:r>
            <a:endParaRPr lang="en-US" altLang="ko-KR" b="1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endParaRPr lang="en-US" altLang="ko-KR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en-US" altLang="ko-KR" sz="1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2D </a:t>
            </a:r>
            <a:r>
              <a:rPr lang="ko-KR" altLang="en-US" sz="1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그래픽 처리 하드웨어 </a:t>
            </a:r>
            <a:r>
              <a:rPr lang="en-US" altLang="ko-KR" sz="1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- </a:t>
            </a:r>
            <a:r>
              <a:rPr lang="ko-KR" altLang="en-US" sz="1400" b="1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타일맵</a:t>
            </a:r>
            <a:endParaRPr lang="en-US" altLang="ko-KR" sz="1400" b="1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 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타일 조각으로 이루어진 배경</a:t>
            </a:r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+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전경 </a:t>
            </a:r>
            <a:r>
              <a:rPr lang="ko-KR" altLang="en-US" sz="12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타일맵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레이어</a:t>
            </a:r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 </a:t>
            </a:r>
            <a:r>
              <a:rPr lang="ko-KR" altLang="en-US" sz="12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타일맵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레이어를 </a:t>
            </a:r>
            <a:r>
              <a:rPr lang="ko-KR" altLang="en-US" sz="12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움직이는것처럼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보이게 만드는 스크롤 오프셋</a:t>
            </a:r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 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시스템 동작 중 계속 변경 가능한 동적 팔레트</a:t>
            </a:r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en-US" altLang="ko-KR" sz="1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2D </a:t>
            </a:r>
            <a:r>
              <a:rPr lang="ko-KR" altLang="en-US" sz="1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그래픽 처리 하드웨어 </a:t>
            </a:r>
            <a:r>
              <a:rPr lang="en-US" altLang="ko-KR" sz="1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– </a:t>
            </a:r>
            <a:r>
              <a:rPr lang="ko-KR" altLang="en-US" sz="1400" b="1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스프라이트</a:t>
            </a:r>
            <a:endParaRPr lang="en-US" altLang="ko-KR" sz="1400" b="1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 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그래픽 조각을 화면 어디에나 배치할 수 있는 </a:t>
            </a:r>
            <a:r>
              <a:rPr lang="ko-KR" altLang="en-US" sz="12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타일맵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레이어</a:t>
            </a:r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 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확대</a:t>
            </a:r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+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축소 가능</a:t>
            </a:r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1130E3C-9E48-F709-DD94-86C9BDEF0270}"/>
              </a:ext>
            </a:extLst>
          </p:cNvPr>
          <p:cNvSpPr/>
          <p:nvPr/>
        </p:nvSpPr>
        <p:spPr>
          <a:xfrm>
            <a:off x="6096000" y="736599"/>
            <a:ext cx="4838699" cy="2032001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ko-KR" altLang="en-US" sz="1400" b="1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업스케일러</a:t>
            </a:r>
            <a:r>
              <a:rPr lang="en-US" altLang="ko-KR" sz="1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+HDMI</a:t>
            </a:r>
            <a:r>
              <a:rPr lang="ko-KR" altLang="en-US" sz="1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인코더</a:t>
            </a:r>
            <a:endParaRPr lang="en-US" altLang="ko-KR" sz="1400" b="1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 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요새 모니터가 지원하는 </a:t>
            </a:r>
            <a:r>
              <a:rPr lang="ko-KR" altLang="en-US" sz="12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헤싱도보다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낮은 화면 출력을 </a:t>
            </a:r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HDMI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로 내보내기 위해 존재</a:t>
            </a:r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 </a:t>
            </a:r>
            <a:r>
              <a:rPr lang="ko-KR" altLang="en-US" sz="12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프레임버퍼에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화면을 기록 후 다음 프레임에 출력</a:t>
            </a:r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ko-KR" altLang="en-US" sz="1400" b="1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로터리인코더</a:t>
            </a:r>
            <a:r>
              <a:rPr lang="ko-KR" altLang="en-US" sz="1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 드라이버</a:t>
            </a:r>
            <a:endParaRPr lang="en-US" altLang="ko-KR" sz="1400" b="1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</a:t>
            </a:r>
            <a:r>
              <a:rPr lang="ko-KR" altLang="en-US" sz="12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로터리인코더로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조작 가능</a:t>
            </a:r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 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하드웨어가 </a:t>
            </a:r>
            <a:r>
              <a:rPr lang="ko-KR" altLang="en-US" sz="12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로터리인코더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신호를 디코딩에 시스템에 </a:t>
            </a:r>
            <a:r>
              <a:rPr lang="ko-KR" altLang="en-US" sz="12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델타값을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제공</a:t>
            </a:r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ko-KR" altLang="en-US" sz="1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내부 버스 </a:t>
            </a:r>
            <a:r>
              <a:rPr lang="ko-KR" altLang="en-US" sz="1400" b="1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브릿지</a:t>
            </a:r>
            <a:endParaRPr lang="en-US" altLang="ko-KR" sz="1400" b="1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느린 비동기 버스를 사용하는 </a:t>
            </a:r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2D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그래픽 하드웨어와 </a:t>
            </a:r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ARM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을 </a:t>
            </a:r>
            <a:r>
              <a:rPr lang="ko-KR" altLang="en-US" sz="12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이어줌</a:t>
            </a:r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53D7F4F-1626-A5AE-8E4A-581AA4EAD1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143" y="2717801"/>
            <a:ext cx="7791707" cy="414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79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21215_013157">
            <a:hlinkClick r:id="" action="ppaction://media"/>
            <a:extLst>
              <a:ext uri="{FF2B5EF4-FFF2-40B4-BE49-F238E27FC236}">
                <a16:creationId xmlns:a16="http://schemas.microsoft.com/office/drawing/2014/main" id="{100320AB-3BAD-5A4F-EF0E-B64AEB8A09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7729" y="836389"/>
            <a:ext cx="3862511" cy="518522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B86A783-FAEF-95EF-4C4F-9573CC957A79}"/>
              </a:ext>
            </a:extLst>
          </p:cNvPr>
          <p:cNvSpPr/>
          <p:nvPr/>
        </p:nvSpPr>
        <p:spPr>
          <a:xfrm>
            <a:off x="6000751" y="962841"/>
            <a:ext cx="4838699" cy="493395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소프트웨어 구현</a:t>
            </a:r>
            <a:endParaRPr lang="en-US" altLang="ko-KR" b="1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endParaRPr lang="en-US" altLang="ko-KR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ko-KR" altLang="en-US" sz="1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하드웨어를 제어하기 쉽게 만드는 함수</a:t>
            </a:r>
            <a:endParaRPr lang="en-US" altLang="ko-KR" sz="1400" b="1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 </a:t>
            </a:r>
            <a:r>
              <a:rPr lang="ko-KR" altLang="en-US" sz="12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로우레벨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함수가 직접 레지스터를 조작하지 않아도 되게 </a:t>
            </a:r>
            <a:r>
              <a:rPr lang="ko-KR" altLang="en-US" sz="12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만들어줌</a:t>
            </a:r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en-US" altLang="ko-KR" sz="1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VBLANK(</a:t>
            </a:r>
            <a:r>
              <a:rPr lang="ko-KR" altLang="en-US" sz="1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프레임</a:t>
            </a:r>
            <a:r>
              <a:rPr lang="en-US" altLang="ko-KR" sz="1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) </a:t>
            </a:r>
            <a:r>
              <a:rPr lang="ko-KR" altLang="en-US" sz="1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인터럽트 기반</a:t>
            </a:r>
            <a:endParaRPr lang="en-US" altLang="ko-KR" sz="1400" b="1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main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함수는 단순 초기화만</a:t>
            </a:r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 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모든 게임은 매 프레임 인터럽트마다 피격 판정을 계산하고 오브젝트</a:t>
            </a:r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스프라이트</a:t>
            </a:r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)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들을 이동</a:t>
            </a:r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ko-KR" altLang="en-US" sz="1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플레이어 기체 이동</a:t>
            </a:r>
            <a:endParaRPr lang="en-US" altLang="ko-KR" sz="1400" b="1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 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단순 </a:t>
            </a:r>
            <a:r>
              <a:rPr lang="ko-KR" altLang="en-US" sz="12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로터리인코더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신호만으로는 조작감이 좋지 않아 가중치를 두어 빨리 돌릴수록 빠르게 움직이게 만듦</a:t>
            </a:r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ko-KR" altLang="en-US" sz="1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피격판정</a:t>
            </a:r>
            <a:endParaRPr lang="en-US" altLang="ko-KR" sz="1400" b="1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적 리스트를 </a:t>
            </a:r>
            <a:r>
              <a:rPr lang="ko-KR" altLang="en-US" sz="12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만들어두고</a:t>
            </a:r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매 프레임 </a:t>
            </a:r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for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문으로 돌며 히트박스가 겹쳐지는지를 계산</a:t>
            </a:r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ko-KR" altLang="en-US" sz="1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적 움직임</a:t>
            </a:r>
            <a:endParaRPr lang="en-US" altLang="ko-KR" sz="1400" b="1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남은 적이 적어질수록 이동속도가 </a:t>
            </a:r>
            <a:r>
              <a:rPr lang="ko-KR" altLang="en-US" sz="12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빨라짐</a:t>
            </a:r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ko-KR" altLang="en-US" sz="1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배경 및 팔레트 </a:t>
            </a:r>
            <a:endParaRPr lang="en-US" altLang="ko-KR" sz="1400" b="1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en-US" altLang="ko-KR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</a:t>
            </a:r>
            <a:r>
              <a:rPr lang="ko-KR" altLang="en-US" sz="12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배경을 움직이고 팔레트를 계속 바꾸어 불꽃을 표현</a:t>
            </a:r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endParaRPr lang="en-US" altLang="ko-KR" sz="12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4540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A305BD0-CE20-25A8-2B25-63150840902F}"/>
              </a:ext>
            </a:extLst>
          </p:cNvPr>
          <p:cNvSpPr/>
          <p:nvPr/>
        </p:nvSpPr>
        <p:spPr>
          <a:xfrm>
            <a:off x="2762251" y="1908175"/>
            <a:ext cx="8769349" cy="304165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아쉬운 점</a:t>
            </a:r>
            <a:r>
              <a:rPr lang="en-US" altLang="ko-KR" sz="2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(</a:t>
            </a:r>
            <a:r>
              <a:rPr lang="ko-KR" altLang="en-US" sz="2400" b="1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미구현</a:t>
            </a:r>
            <a:r>
              <a:rPr lang="en-US" altLang="ko-KR" sz="2400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)</a:t>
            </a:r>
          </a:p>
          <a:p>
            <a:endParaRPr lang="en-US" altLang="ko-KR" sz="20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ko-KR" altLang="en-US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효과음 부재</a:t>
            </a:r>
            <a:endParaRPr lang="en-US" altLang="ko-KR" b="1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en-US" altLang="ko-KR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 </a:t>
            </a:r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시간문제</a:t>
            </a:r>
            <a:r>
              <a:rPr lang="en-US" altLang="ko-KR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(</a:t>
            </a:r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사운드 칩 코어 완성</a:t>
            </a:r>
            <a:r>
              <a:rPr lang="en-US" altLang="ko-KR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+</a:t>
            </a:r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사운드 드라이버 제작</a:t>
            </a:r>
            <a:r>
              <a:rPr lang="en-US" altLang="ko-KR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+</a:t>
            </a:r>
            <a:r>
              <a:rPr lang="ko-KR" altLang="en-US" sz="16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트래커로</a:t>
            </a:r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작곡</a:t>
            </a:r>
            <a:r>
              <a:rPr lang="en-US" altLang="ko-KR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)</a:t>
            </a:r>
          </a:p>
          <a:p>
            <a:endParaRPr lang="en-US" altLang="ko-KR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ko-KR" altLang="en-US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적이 공격하거나 다른 </a:t>
            </a:r>
            <a:r>
              <a:rPr lang="ko-KR" altLang="en-US" b="1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비주얼적인</a:t>
            </a:r>
            <a:r>
              <a:rPr lang="ko-KR" altLang="en-US" b="1" dirty="0">
                <a:solidFill>
                  <a:schemeClr val="tx1"/>
                </a:solidFill>
                <a:latin typeface="Bahnschrift SemiLight" panose="020B0502040204020203" pitchFamily="34" charset="0"/>
              </a:rPr>
              <a:t> 부분을 프로그래밍하지 못함</a:t>
            </a:r>
            <a:endParaRPr lang="en-US" altLang="ko-KR" b="1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just"/>
            <a:r>
              <a:rPr lang="en-US" altLang="ko-KR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¤ </a:t>
            </a:r>
            <a:r>
              <a:rPr lang="ko-KR" altLang="en-US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시간문제</a:t>
            </a:r>
            <a:endParaRPr lang="en-US" altLang="ko-KR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endParaRPr lang="en-US" altLang="ko-KR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endParaRPr lang="en-US" altLang="ko-KR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584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EDC67EC-3ADF-9583-FDCD-D8989FB5F0AC}"/>
              </a:ext>
            </a:extLst>
          </p:cNvPr>
          <p:cNvSpPr/>
          <p:nvPr/>
        </p:nvSpPr>
        <p:spPr>
          <a:xfrm>
            <a:off x="670952" y="2263774"/>
            <a:ext cx="829734" cy="325966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ARM</a:t>
            </a:r>
            <a:endParaRPr lang="ko-KR" altLang="en-US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C8D109A4-92B4-AF89-68E4-F487F3F35F44}"/>
              </a:ext>
            </a:extLst>
          </p:cNvPr>
          <p:cNvCxnSpPr>
            <a:cxnSpLocks/>
          </p:cNvCxnSpPr>
          <p:nvPr/>
        </p:nvCxnSpPr>
        <p:spPr>
          <a:xfrm>
            <a:off x="1496482" y="3899958"/>
            <a:ext cx="17145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94B09312-8DD6-629C-8AD4-2472D0F59B04}"/>
              </a:ext>
            </a:extLst>
          </p:cNvPr>
          <p:cNvSpPr/>
          <p:nvPr/>
        </p:nvSpPr>
        <p:spPr>
          <a:xfrm>
            <a:off x="1655202" y="3439589"/>
            <a:ext cx="889030" cy="8932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AXI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bridge</a:t>
            </a:r>
            <a:endParaRPr lang="ko-KR" altLang="en-US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D61C0D3C-962B-66D4-785E-99381B15C64B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2544232" y="3893607"/>
            <a:ext cx="51223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D5271D2-944E-153E-995B-70C71724CAD2}"/>
              </a:ext>
            </a:extLst>
          </p:cNvPr>
          <p:cNvSpPr/>
          <p:nvPr/>
        </p:nvSpPr>
        <p:spPr>
          <a:xfrm>
            <a:off x="3056465" y="3234280"/>
            <a:ext cx="3437467" cy="131865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Graphic data RAM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(512kb)</a:t>
            </a:r>
            <a:endParaRPr lang="ko-KR" altLang="en-US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6152A23-112C-BF2C-DE9A-2B13EAC82A31}"/>
              </a:ext>
            </a:extLst>
          </p:cNvPr>
          <p:cNvSpPr/>
          <p:nvPr/>
        </p:nvSpPr>
        <p:spPr>
          <a:xfrm>
            <a:off x="3056466" y="1587515"/>
            <a:ext cx="1210734" cy="131865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BG/FG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tile field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registers</a:t>
            </a:r>
            <a:endParaRPr lang="ko-KR" altLang="en-US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43F2FFD-FB5B-1209-DD14-ED9785B2139A}"/>
              </a:ext>
            </a:extLst>
          </p:cNvPr>
          <p:cNvSpPr/>
          <p:nvPr/>
        </p:nvSpPr>
        <p:spPr>
          <a:xfrm>
            <a:off x="3056466" y="4847182"/>
            <a:ext cx="1134534" cy="131865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Sprite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list</a:t>
            </a:r>
            <a:endParaRPr lang="ko-KR" altLang="en-US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8A59ADE-055A-F225-E1F1-EE4A98C3B44A}"/>
              </a:ext>
            </a:extLst>
          </p:cNvPr>
          <p:cNvSpPr/>
          <p:nvPr/>
        </p:nvSpPr>
        <p:spPr>
          <a:xfrm>
            <a:off x="4631265" y="1587514"/>
            <a:ext cx="1862667" cy="131865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Background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/foreground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generator</a:t>
            </a:r>
            <a:endParaRPr lang="ko-KR" altLang="en-US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A09BC5F-3050-594D-AAB3-96CBF16A3ACF}"/>
              </a:ext>
            </a:extLst>
          </p:cNvPr>
          <p:cNvSpPr/>
          <p:nvPr/>
        </p:nvSpPr>
        <p:spPr>
          <a:xfrm>
            <a:off x="4377264" y="4847180"/>
            <a:ext cx="965202" cy="131865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Sprite engine</a:t>
            </a:r>
            <a:endParaRPr lang="ko-KR" altLang="en-US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12E6949-DDC7-DFD1-653D-DDB8CC380591}"/>
              </a:ext>
            </a:extLst>
          </p:cNvPr>
          <p:cNvSpPr/>
          <p:nvPr/>
        </p:nvSpPr>
        <p:spPr>
          <a:xfrm>
            <a:off x="5528730" y="4847181"/>
            <a:ext cx="965202" cy="131865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Sprite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layer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buffer</a:t>
            </a:r>
            <a:endParaRPr lang="ko-KR" altLang="en-US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700D167-665F-C83D-15B1-F7CD9D2D47C0}"/>
              </a:ext>
            </a:extLst>
          </p:cNvPr>
          <p:cNvCxnSpPr/>
          <p:nvPr/>
        </p:nvCxnSpPr>
        <p:spPr>
          <a:xfrm flipV="1">
            <a:off x="2650066" y="2239435"/>
            <a:ext cx="0" cy="164676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FBFD4F71-F227-E8DE-F503-2F628D256371}"/>
              </a:ext>
            </a:extLst>
          </p:cNvPr>
          <p:cNvCxnSpPr>
            <a:cxnSpLocks/>
          </p:cNvCxnSpPr>
          <p:nvPr/>
        </p:nvCxnSpPr>
        <p:spPr>
          <a:xfrm flipV="1">
            <a:off x="2650066" y="2246841"/>
            <a:ext cx="406399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15A8B21A-40C2-5F74-4F1A-95682375CC4B}"/>
              </a:ext>
            </a:extLst>
          </p:cNvPr>
          <p:cNvCxnSpPr>
            <a:cxnSpLocks/>
          </p:cNvCxnSpPr>
          <p:nvPr/>
        </p:nvCxnSpPr>
        <p:spPr>
          <a:xfrm flipH="1" flipV="1">
            <a:off x="2650066" y="3899956"/>
            <a:ext cx="19492" cy="24150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EC38FD24-547E-2C65-C006-0F92311CB8EE}"/>
              </a:ext>
            </a:extLst>
          </p:cNvPr>
          <p:cNvCxnSpPr>
            <a:cxnSpLocks/>
          </p:cNvCxnSpPr>
          <p:nvPr/>
        </p:nvCxnSpPr>
        <p:spPr>
          <a:xfrm flipV="1">
            <a:off x="2650066" y="5502268"/>
            <a:ext cx="406399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D0E69BC7-E342-49C4-F317-78FD1749A0CB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4267199" y="2246841"/>
            <a:ext cx="364066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FF565F3-664E-2F84-DAAF-BFC4E901A922}"/>
              </a:ext>
            </a:extLst>
          </p:cNvPr>
          <p:cNvCxnSpPr>
            <a:cxnSpLocks/>
            <a:stCxn id="12" idx="3"/>
            <a:endCxn id="14" idx="1"/>
          </p:cNvCxnSpPr>
          <p:nvPr/>
        </p:nvCxnSpPr>
        <p:spPr>
          <a:xfrm flipV="1">
            <a:off x="4191000" y="5506507"/>
            <a:ext cx="186264" cy="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26CDF6C7-3FEA-53E9-CFCC-F86DAF8551AD}"/>
              </a:ext>
            </a:extLst>
          </p:cNvPr>
          <p:cNvCxnSpPr>
            <a:cxnSpLocks/>
          </p:cNvCxnSpPr>
          <p:nvPr/>
        </p:nvCxnSpPr>
        <p:spPr>
          <a:xfrm flipV="1">
            <a:off x="5342466" y="5502268"/>
            <a:ext cx="186264" cy="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DAD8B6C2-A7C0-93FB-F77B-F3E2C37B8CC9}"/>
              </a:ext>
            </a:extLst>
          </p:cNvPr>
          <p:cNvCxnSpPr>
            <a:cxnSpLocks/>
          </p:cNvCxnSpPr>
          <p:nvPr/>
        </p:nvCxnSpPr>
        <p:spPr>
          <a:xfrm>
            <a:off x="4859865" y="4561394"/>
            <a:ext cx="0" cy="29424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7E15415D-4569-00AC-6322-46693D624498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5562598" y="2906167"/>
            <a:ext cx="1" cy="3281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9A5BC389-F3B8-9FBA-3950-7C1C65EBD94E}"/>
              </a:ext>
            </a:extLst>
          </p:cNvPr>
          <p:cNvSpPr/>
          <p:nvPr/>
        </p:nvSpPr>
        <p:spPr>
          <a:xfrm>
            <a:off x="6730999" y="3234280"/>
            <a:ext cx="965176" cy="131865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Layer</a:t>
            </a:r>
          </a:p>
          <a:p>
            <a:pPr algn="ctr"/>
            <a:r>
              <a:rPr lang="en-US" altLang="ko-KR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priority</a:t>
            </a:r>
          </a:p>
          <a:p>
            <a:pPr algn="ctr"/>
            <a:r>
              <a:rPr lang="en-US" altLang="ko-KR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handler</a:t>
            </a:r>
            <a:endParaRPr lang="ko-KR" altLang="en-US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FFABD47A-A704-63CA-61FD-C74C2D0E9EB0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6493932" y="2239435"/>
            <a:ext cx="719655" cy="9948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EB4B88D5-057B-F3ED-CDCD-8059DD0053FE}"/>
              </a:ext>
            </a:extLst>
          </p:cNvPr>
          <p:cNvCxnSpPr>
            <a:cxnSpLocks/>
            <a:endCxn id="35" idx="2"/>
          </p:cNvCxnSpPr>
          <p:nvPr/>
        </p:nvCxnSpPr>
        <p:spPr>
          <a:xfrm flipV="1">
            <a:off x="6493932" y="4552933"/>
            <a:ext cx="719655" cy="91654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63FCB9E7-D4F3-35D4-DED4-91034958C19B}"/>
              </a:ext>
            </a:extLst>
          </p:cNvPr>
          <p:cNvSpPr/>
          <p:nvPr/>
        </p:nvSpPr>
        <p:spPr>
          <a:xfrm>
            <a:off x="7865543" y="3242741"/>
            <a:ext cx="908039" cy="131865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Palette</a:t>
            </a:r>
            <a:endParaRPr lang="ko-KR" altLang="en-US" sz="16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9DD11928-95C2-9A90-BDFA-6EE21D8AC195}"/>
              </a:ext>
            </a:extLst>
          </p:cNvPr>
          <p:cNvCxnSpPr>
            <a:cxnSpLocks/>
          </p:cNvCxnSpPr>
          <p:nvPr/>
        </p:nvCxnSpPr>
        <p:spPr>
          <a:xfrm flipV="1">
            <a:off x="7698288" y="3899956"/>
            <a:ext cx="186264" cy="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1199FF0F-A980-B9A0-C513-1529BCF74CF0}"/>
              </a:ext>
            </a:extLst>
          </p:cNvPr>
          <p:cNvSpPr/>
          <p:nvPr/>
        </p:nvSpPr>
        <p:spPr>
          <a:xfrm>
            <a:off x="8940837" y="3244835"/>
            <a:ext cx="908039" cy="131865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Frame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buffer</a:t>
            </a:r>
            <a:endParaRPr lang="ko-KR" altLang="en-US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8D16D809-06CE-7B0E-2399-F4FAF0602733}"/>
              </a:ext>
            </a:extLst>
          </p:cNvPr>
          <p:cNvCxnSpPr>
            <a:cxnSpLocks/>
          </p:cNvCxnSpPr>
          <p:nvPr/>
        </p:nvCxnSpPr>
        <p:spPr>
          <a:xfrm flipV="1">
            <a:off x="8773582" y="3899956"/>
            <a:ext cx="186264" cy="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74685A5B-E7F1-3638-5ED3-6092FCE1EC50}"/>
              </a:ext>
            </a:extLst>
          </p:cNvPr>
          <p:cNvSpPr/>
          <p:nvPr/>
        </p:nvSpPr>
        <p:spPr>
          <a:xfrm>
            <a:off x="10011897" y="3242741"/>
            <a:ext cx="908039" cy="131865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2x</a:t>
            </a:r>
          </a:p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Upscaler</a:t>
            </a:r>
            <a:endParaRPr lang="en-US" altLang="ko-KR" sz="14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+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TMDS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encoder</a:t>
            </a:r>
            <a:endParaRPr lang="ko-KR" altLang="en-US" sz="14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pic>
        <p:nvPicPr>
          <p:cNvPr id="55" name="그림 54">
            <a:extLst>
              <a:ext uri="{FF2B5EF4-FFF2-40B4-BE49-F238E27FC236}">
                <a16:creationId xmlns:a16="http://schemas.microsoft.com/office/drawing/2014/main" id="{30381819-AC7C-93B5-B200-C1C5AD42D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6584" y="3522132"/>
            <a:ext cx="755648" cy="755648"/>
          </a:xfrm>
          <a:prstGeom prst="rect">
            <a:avLst/>
          </a:prstGeom>
        </p:spPr>
      </p:pic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744FE21B-D660-3D06-C307-11BE55BFC5AE}"/>
              </a:ext>
            </a:extLst>
          </p:cNvPr>
          <p:cNvCxnSpPr>
            <a:cxnSpLocks/>
          </p:cNvCxnSpPr>
          <p:nvPr/>
        </p:nvCxnSpPr>
        <p:spPr>
          <a:xfrm flipV="1">
            <a:off x="9837255" y="3899956"/>
            <a:ext cx="186264" cy="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8FAD84B2-26E2-4CAF-373C-CAFFF8B03258}"/>
              </a:ext>
            </a:extLst>
          </p:cNvPr>
          <p:cNvCxnSpPr>
            <a:cxnSpLocks/>
          </p:cNvCxnSpPr>
          <p:nvPr/>
        </p:nvCxnSpPr>
        <p:spPr>
          <a:xfrm>
            <a:off x="10930572" y="3898898"/>
            <a:ext cx="324912" cy="105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70101CA1-8C48-FE84-C48C-D9DA4A9D9E4C}"/>
              </a:ext>
            </a:extLst>
          </p:cNvPr>
          <p:cNvSpPr/>
          <p:nvPr/>
        </p:nvSpPr>
        <p:spPr>
          <a:xfrm>
            <a:off x="7520152" y="5104860"/>
            <a:ext cx="3524720" cy="649819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HDMI video specification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688*506 @ 58Hz, pixel clock 27MHz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(non-standard, most</a:t>
            </a:r>
            <a:r>
              <a:rPr lang="ko-KR" altLang="en-US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</a:t>
            </a:r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monitor</a:t>
            </a:r>
            <a:r>
              <a:rPr lang="ko-KR" altLang="en-US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</a:t>
            </a:r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will</a:t>
            </a:r>
            <a:r>
              <a:rPr lang="ko-KR" altLang="en-US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 </a:t>
            </a:r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accept)</a:t>
            </a:r>
            <a:endParaRPr lang="ko-KR" altLang="en-US" sz="14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57" name="화살표: 왼쪽/오른쪽 56">
            <a:extLst>
              <a:ext uri="{FF2B5EF4-FFF2-40B4-BE49-F238E27FC236}">
                <a16:creationId xmlns:a16="http://schemas.microsoft.com/office/drawing/2014/main" id="{F2B789D4-076B-695C-EB61-E9685A7A29C3}"/>
              </a:ext>
            </a:extLst>
          </p:cNvPr>
          <p:cNvSpPr/>
          <p:nvPr/>
        </p:nvSpPr>
        <p:spPr>
          <a:xfrm>
            <a:off x="715432" y="876300"/>
            <a:ext cx="1828800" cy="330195"/>
          </a:xfrm>
          <a:prstGeom prst="leftRightArrow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화살표: 왼쪽/오른쪽 57">
            <a:extLst>
              <a:ext uri="{FF2B5EF4-FFF2-40B4-BE49-F238E27FC236}">
                <a16:creationId xmlns:a16="http://schemas.microsoft.com/office/drawing/2014/main" id="{41469177-1D6F-EAB7-3C7E-B37D3A4BBB97}"/>
              </a:ext>
            </a:extLst>
          </p:cNvPr>
          <p:cNvSpPr/>
          <p:nvPr/>
        </p:nvSpPr>
        <p:spPr>
          <a:xfrm>
            <a:off x="2548463" y="871000"/>
            <a:ext cx="6275915" cy="330195"/>
          </a:xfrm>
          <a:prstGeom prst="leftRightArrow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화살표: 왼쪽/오른쪽 58">
            <a:extLst>
              <a:ext uri="{FF2B5EF4-FFF2-40B4-BE49-F238E27FC236}">
                <a16:creationId xmlns:a16="http://schemas.microsoft.com/office/drawing/2014/main" id="{A987DBF4-F1C7-84E4-5C2B-E0B3B4142D04}"/>
              </a:ext>
            </a:extLst>
          </p:cNvPr>
          <p:cNvSpPr/>
          <p:nvPr/>
        </p:nvSpPr>
        <p:spPr>
          <a:xfrm>
            <a:off x="8849780" y="870484"/>
            <a:ext cx="2247901" cy="330195"/>
          </a:xfrm>
          <a:prstGeom prst="leftRightArrow">
            <a:avLst/>
          </a:prstGeom>
          <a:solidFill>
            <a:schemeClr val="accent5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0E94E3A6-297A-ECE1-BD46-3695E45759EA}"/>
              </a:ext>
            </a:extLst>
          </p:cNvPr>
          <p:cNvSpPr/>
          <p:nvPr/>
        </p:nvSpPr>
        <p:spPr>
          <a:xfrm>
            <a:off x="1021818" y="296336"/>
            <a:ext cx="1292228" cy="56035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CPU</a:t>
            </a:r>
            <a:endParaRPr lang="ko-KR" altLang="en-US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5DDC4478-187C-6558-9766-A1E751C64143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1757546" y="4332810"/>
            <a:ext cx="342171" cy="139887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B80DA5E7-1B88-3FF7-020C-4C3BC55BEEF4}"/>
              </a:ext>
            </a:extLst>
          </p:cNvPr>
          <p:cNvSpPr/>
          <p:nvPr/>
        </p:nvSpPr>
        <p:spPr>
          <a:xfrm>
            <a:off x="858884" y="5731683"/>
            <a:ext cx="1776899" cy="44392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AXI4-lite to asynchronous bus</a:t>
            </a:r>
            <a:endParaRPr lang="ko-KR" altLang="en-US" sz="14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6F743696-74E1-3F17-08EF-ED7F5CA11766}"/>
              </a:ext>
            </a:extLst>
          </p:cNvPr>
          <p:cNvSpPr/>
          <p:nvPr/>
        </p:nvSpPr>
        <p:spPr>
          <a:xfrm>
            <a:off x="3661833" y="319900"/>
            <a:ext cx="3804445" cy="56035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2D graphic renderer(PPU)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Two tile layers + sprite layer with size scaler</a:t>
            </a:r>
            <a:endParaRPr lang="ko-KR" altLang="en-US" sz="14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53FF5FD-76E7-3A3E-0062-35C742B4F262}"/>
              </a:ext>
            </a:extLst>
          </p:cNvPr>
          <p:cNvSpPr/>
          <p:nvPr/>
        </p:nvSpPr>
        <p:spPr>
          <a:xfrm>
            <a:off x="9327616" y="296336"/>
            <a:ext cx="1292228" cy="56035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Bahnschrift SemiLight" panose="020B0502040204020203" pitchFamily="34" charset="0"/>
              </a:rPr>
              <a:t>Upscaler</a:t>
            </a:r>
            <a:endParaRPr lang="ko-KR" altLang="en-US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93025F80-BE41-CADD-4F56-3210B5534ADE}"/>
              </a:ext>
            </a:extLst>
          </p:cNvPr>
          <p:cNvSpPr/>
          <p:nvPr/>
        </p:nvSpPr>
        <p:spPr>
          <a:xfrm>
            <a:off x="8500532" y="1665284"/>
            <a:ext cx="2544340" cy="1225548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TMDS clock(PLL): 270MHz</a:t>
            </a:r>
          </a:p>
          <a:p>
            <a:pPr algn="r"/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AXI4-lite: 54MHz</a:t>
            </a:r>
          </a:p>
          <a:p>
            <a:pPr algn="r"/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HDMI pixel clock: 27MHz</a:t>
            </a:r>
          </a:p>
          <a:p>
            <a:pPr algn="r"/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PPU master clock: 18MHz</a:t>
            </a:r>
          </a:p>
          <a:p>
            <a:pPr algn="r"/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async bus clock:  9MHz</a:t>
            </a:r>
          </a:p>
          <a:p>
            <a:pPr algn="r"/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PPU pixel clock: 6MHz</a:t>
            </a:r>
            <a:endParaRPr lang="ko-KR" altLang="en-US" sz="14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2058F157-E7EA-BD9C-D2B9-298CA28B5917}"/>
              </a:ext>
            </a:extLst>
          </p:cNvPr>
          <p:cNvSpPr/>
          <p:nvPr/>
        </p:nvSpPr>
        <p:spPr>
          <a:xfrm>
            <a:off x="6938436" y="1591747"/>
            <a:ext cx="1418163" cy="846654"/>
          </a:xfrm>
          <a:prstGeom prst="rect">
            <a:avLst/>
          </a:prstGeom>
          <a:solidFill>
            <a:schemeClr val="bg2">
              <a:lumMod val="7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PPU timing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Light" panose="020B0502040204020203" pitchFamily="34" charset="0"/>
              </a:rPr>
              <a:t>generator</a:t>
            </a: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97C052AD-A8C4-CA9C-30DB-E1826EC30F9B}"/>
              </a:ext>
            </a:extLst>
          </p:cNvPr>
          <p:cNvCxnSpPr>
            <a:cxnSpLocks/>
          </p:cNvCxnSpPr>
          <p:nvPr/>
        </p:nvCxnSpPr>
        <p:spPr>
          <a:xfrm flipV="1">
            <a:off x="7696175" y="1371600"/>
            <a:ext cx="0" cy="21591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B78F6D33-33E4-1804-59CF-0C4EAD8FA648}"/>
              </a:ext>
            </a:extLst>
          </p:cNvPr>
          <p:cNvCxnSpPr>
            <a:cxnSpLocks/>
          </p:cNvCxnSpPr>
          <p:nvPr/>
        </p:nvCxnSpPr>
        <p:spPr>
          <a:xfrm>
            <a:off x="1085819" y="1371600"/>
            <a:ext cx="661035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83287641-2D7D-D7B0-03D5-097B7FDFEFC3}"/>
              </a:ext>
            </a:extLst>
          </p:cNvPr>
          <p:cNvCxnSpPr>
            <a:cxnSpLocks/>
            <a:endCxn id="4" idx="0"/>
          </p:cNvCxnSpPr>
          <p:nvPr/>
        </p:nvCxnSpPr>
        <p:spPr>
          <a:xfrm flipH="1">
            <a:off x="1085819" y="1371600"/>
            <a:ext cx="1" cy="8921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4EAC74B0-FB05-E61B-37ED-4DFAF6C49E8D}"/>
              </a:ext>
            </a:extLst>
          </p:cNvPr>
          <p:cNvSpPr/>
          <p:nvPr/>
        </p:nvSpPr>
        <p:spPr>
          <a:xfrm>
            <a:off x="997061" y="1782908"/>
            <a:ext cx="1210729" cy="438392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58Hz IRQ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(VBLANK)</a:t>
            </a:r>
            <a:endParaRPr lang="ko-KR" altLang="en-US" sz="14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A54984AA-7F41-0417-5BF9-A6A6B93EAC74}"/>
              </a:ext>
            </a:extLst>
          </p:cNvPr>
          <p:cNvSpPr/>
          <p:nvPr/>
        </p:nvSpPr>
        <p:spPr>
          <a:xfrm>
            <a:off x="6708726" y="5990139"/>
            <a:ext cx="5372260" cy="649819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HARDWARE BLOCK DIAGRAM</a:t>
            </a:r>
            <a:endParaRPr lang="ko-KR" altLang="en-US" sz="28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05211235-3DFA-D175-B8F6-FC1D35EE31AC}"/>
              </a:ext>
            </a:extLst>
          </p:cNvPr>
          <p:cNvCxnSpPr>
            <a:cxnSpLocks/>
          </p:cNvCxnSpPr>
          <p:nvPr/>
        </p:nvCxnSpPr>
        <p:spPr>
          <a:xfrm flipV="1">
            <a:off x="3661834" y="2906167"/>
            <a:ext cx="0" cy="18256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>
            <a:extLst>
              <a:ext uri="{FF2B5EF4-FFF2-40B4-BE49-F238E27FC236}">
                <a16:creationId xmlns:a16="http://schemas.microsoft.com/office/drawing/2014/main" id="{8B911CC0-F1FC-E370-5492-3BE28B73791C}"/>
              </a:ext>
            </a:extLst>
          </p:cNvPr>
          <p:cNvCxnSpPr>
            <a:cxnSpLocks/>
          </p:cNvCxnSpPr>
          <p:nvPr/>
        </p:nvCxnSpPr>
        <p:spPr>
          <a:xfrm flipH="1">
            <a:off x="3661833" y="3077112"/>
            <a:ext cx="31241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화살표 연결선 88">
            <a:extLst>
              <a:ext uri="{FF2B5EF4-FFF2-40B4-BE49-F238E27FC236}">
                <a16:creationId xmlns:a16="http://schemas.microsoft.com/office/drawing/2014/main" id="{62C8B2E7-597E-7602-DE71-51BD269E29BC}"/>
              </a:ext>
            </a:extLst>
          </p:cNvPr>
          <p:cNvCxnSpPr>
            <a:cxnSpLocks/>
          </p:cNvCxnSpPr>
          <p:nvPr/>
        </p:nvCxnSpPr>
        <p:spPr>
          <a:xfrm>
            <a:off x="6773332" y="3077112"/>
            <a:ext cx="120650" cy="16562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>
            <a:extLst>
              <a:ext uri="{FF2B5EF4-FFF2-40B4-BE49-F238E27FC236}">
                <a16:creationId xmlns:a16="http://schemas.microsoft.com/office/drawing/2014/main" id="{D9837DA4-E1F4-5630-A54D-E77927E0922A}"/>
              </a:ext>
            </a:extLst>
          </p:cNvPr>
          <p:cNvCxnSpPr>
            <a:cxnSpLocks/>
          </p:cNvCxnSpPr>
          <p:nvPr/>
        </p:nvCxnSpPr>
        <p:spPr>
          <a:xfrm>
            <a:off x="2669558" y="6315048"/>
            <a:ext cx="410377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화살표 연결선 98">
            <a:extLst>
              <a:ext uri="{FF2B5EF4-FFF2-40B4-BE49-F238E27FC236}">
                <a16:creationId xmlns:a16="http://schemas.microsoft.com/office/drawing/2014/main" id="{736B92E4-EBF1-3618-9E92-D1D4D0644322}"/>
              </a:ext>
            </a:extLst>
          </p:cNvPr>
          <p:cNvCxnSpPr>
            <a:cxnSpLocks/>
          </p:cNvCxnSpPr>
          <p:nvPr/>
        </p:nvCxnSpPr>
        <p:spPr>
          <a:xfrm flipV="1">
            <a:off x="6773332" y="4561394"/>
            <a:ext cx="1412240" cy="175365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직선 화살표 연결선 104">
            <a:extLst>
              <a:ext uri="{FF2B5EF4-FFF2-40B4-BE49-F238E27FC236}">
                <a16:creationId xmlns:a16="http://schemas.microsoft.com/office/drawing/2014/main" id="{C541E886-A637-0AA0-7528-BDE30C01E44E}"/>
              </a:ext>
            </a:extLst>
          </p:cNvPr>
          <p:cNvCxnSpPr>
            <a:cxnSpLocks/>
          </p:cNvCxnSpPr>
          <p:nvPr/>
        </p:nvCxnSpPr>
        <p:spPr>
          <a:xfrm flipV="1">
            <a:off x="807570" y="5523440"/>
            <a:ext cx="0" cy="73485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2B14CBAF-9B1C-23AB-314D-826CB5FD1A75}"/>
              </a:ext>
            </a:extLst>
          </p:cNvPr>
          <p:cNvSpPr/>
          <p:nvPr/>
        </p:nvSpPr>
        <p:spPr>
          <a:xfrm>
            <a:off x="-68998" y="6164534"/>
            <a:ext cx="1776899" cy="443924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Bahnschrift SemiLight" panose="020B0502040204020203" pitchFamily="34" charset="0"/>
              </a:rPr>
              <a:t>Rotary encoder</a:t>
            </a:r>
            <a:endParaRPr lang="ko-KR" altLang="en-US" sz="1400" dirty="0">
              <a:solidFill>
                <a:schemeClr val="tx1"/>
              </a:solidFill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5185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3315</TotalTime>
  <Words>476</Words>
  <Application>Microsoft Office PowerPoint</Application>
  <PresentationFormat>와이드스크린</PresentationFormat>
  <Paragraphs>120</Paragraphs>
  <Slides>6</Slides>
  <Notes>0</Notes>
  <HiddenSlides>1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Arial</vt:lpstr>
      <vt:lpstr>Bahnschrift SemiLight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Mizutsuki Raki</dc:creator>
  <cp:lastModifiedBy>Mizutsuki Raki</cp:lastModifiedBy>
  <cp:revision>55</cp:revision>
  <dcterms:created xsi:type="dcterms:W3CDTF">2022-11-24T03:49:45Z</dcterms:created>
  <dcterms:modified xsi:type="dcterms:W3CDTF">2022-12-14T17:41:52Z</dcterms:modified>
</cp:coreProperties>
</file>

<file path=docProps/thumbnail.jpeg>
</file>